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651"/>
    <p:restoredTop sz="85147"/>
  </p:normalViewPr>
  <p:slideViewPr>
    <p:cSldViewPr snapToGrid="0" snapToObjects="1">
      <p:cViewPr varScale="1">
        <p:scale>
          <a:sx n="106" d="100"/>
          <a:sy n="106" d="100"/>
        </p:scale>
        <p:origin x="184" y="72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2/8/23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5616077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687488"/>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D. Adam Nicholson</a:t>
            </a:r>
          </a:p>
          <a:p>
            <a:r>
              <a:rPr lang="en-US" dirty="0">
                <a:solidFill>
                  <a:schemeClr val="bg2"/>
                </a:solidFill>
                <a:latin typeface="Abadi" panose="020B0604020104020204" pitchFamily="34" charset="0"/>
                <a:ea typeface="SF Pro" pitchFamily="2" charset="0"/>
                <a:cs typeface="SF Pro" pitchFamily="2" charset="0"/>
              </a:rPr>
              <a:t>2/8/2023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07696"/>
            <a:ext cx="8967150" cy="5161546"/>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hangingPunct="0">
              <a:lnSpc>
                <a:spcPct val="100000"/>
              </a:lnSpc>
              <a:spcBef>
                <a:spcPts val="0"/>
              </a:spcBef>
            </a:pPr>
            <a:r>
              <a:rPr lang="en-US" sz="2400" b="1" dirty="0">
                <a:solidFill>
                  <a:schemeClr val="accent3">
                    <a:lumMod val="25000"/>
                  </a:schemeClr>
                </a:solidFill>
                <a:latin typeface="Abadi" panose="020B0604020104020204" pitchFamily="34" charset="0"/>
              </a:rPr>
              <a:t>Summary of methodologies</a:t>
            </a:r>
          </a:p>
          <a:p>
            <a:pPr lvl="1" hangingPunct="0">
              <a:lnSpc>
                <a:spcPct val="100000"/>
              </a:lnSpc>
              <a:spcBef>
                <a:spcPts val="0"/>
              </a:spcBef>
            </a:pPr>
            <a:r>
              <a:rPr lang="en-US" sz="1800" dirty="0">
                <a:solidFill>
                  <a:schemeClr val="accent3">
                    <a:lumMod val="25000"/>
                  </a:schemeClr>
                </a:solidFill>
                <a:latin typeface="Abadi" panose="020B0604020104020204" pitchFamily="34" charset="0"/>
              </a:rPr>
              <a:t>Data Collection</a:t>
            </a:r>
          </a:p>
          <a:p>
            <a:pPr lvl="2" hangingPunct="0">
              <a:lnSpc>
                <a:spcPct val="100000"/>
              </a:lnSpc>
              <a:spcBef>
                <a:spcPts val="0"/>
              </a:spcBef>
            </a:pPr>
            <a:r>
              <a:rPr lang="en-US" sz="1800" dirty="0">
                <a:solidFill>
                  <a:schemeClr val="accent3">
                    <a:lumMod val="25000"/>
                  </a:schemeClr>
                </a:solidFill>
                <a:latin typeface="Abadi" panose="020B0604020104020204" pitchFamily="34" charset="0"/>
              </a:rPr>
              <a:t>API</a:t>
            </a:r>
          </a:p>
          <a:p>
            <a:pPr lvl="2" hangingPunct="0">
              <a:lnSpc>
                <a:spcPct val="100000"/>
              </a:lnSpc>
              <a:spcBef>
                <a:spcPts val="0"/>
              </a:spcBef>
            </a:pPr>
            <a:r>
              <a:rPr lang="en-US" sz="1800" dirty="0">
                <a:solidFill>
                  <a:schemeClr val="accent3">
                    <a:lumMod val="25000"/>
                  </a:schemeClr>
                </a:solidFill>
                <a:latin typeface="Abadi" panose="020B0604020104020204" pitchFamily="34" charset="0"/>
              </a:rPr>
              <a:t>Web Scrapping</a:t>
            </a:r>
          </a:p>
          <a:p>
            <a:pPr lvl="1" hangingPunct="0">
              <a:lnSpc>
                <a:spcPct val="100000"/>
              </a:lnSpc>
              <a:spcBef>
                <a:spcPts val="0"/>
              </a:spcBef>
            </a:pPr>
            <a:r>
              <a:rPr lang="en-US" sz="1800" dirty="0">
                <a:solidFill>
                  <a:schemeClr val="accent3">
                    <a:lumMod val="25000"/>
                  </a:schemeClr>
                </a:solidFill>
                <a:latin typeface="Abadi" panose="020B0604020104020204" pitchFamily="34" charset="0"/>
              </a:rPr>
              <a:t>Data Wrangling</a:t>
            </a:r>
          </a:p>
          <a:p>
            <a:pPr lvl="1" hangingPunct="0">
              <a:lnSpc>
                <a:spcPct val="100000"/>
              </a:lnSpc>
              <a:spcBef>
                <a:spcPts val="0"/>
              </a:spcBef>
            </a:pPr>
            <a:r>
              <a:rPr lang="en-US" sz="1800" dirty="0">
                <a:solidFill>
                  <a:schemeClr val="accent3">
                    <a:lumMod val="25000"/>
                  </a:schemeClr>
                </a:solidFill>
                <a:latin typeface="Abadi" panose="020B0604020104020204" pitchFamily="34" charset="0"/>
              </a:rPr>
              <a:t>Exploratory Data Analysis</a:t>
            </a:r>
          </a:p>
          <a:p>
            <a:pPr lvl="2" hangingPunct="0">
              <a:lnSpc>
                <a:spcPct val="100000"/>
              </a:lnSpc>
              <a:spcBef>
                <a:spcPts val="0"/>
              </a:spcBef>
            </a:pPr>
            <a:r>
              <a:rPr lang="en-US" sz="1800" dirty="0">
                <a:solidFill>
                  <a:schemeClr val="accent3">
                    <a:lumMod val="25000"/>
                  </a:schemeClr>
                </a:solidFill>
                <a:latin typeface="Abadi" panose="020B0604020104020204" pitchFamily="34" charset="0"/>
              </a:rPr>
              <a:t>SQL</a:t>
            </a:r>
          </a:p>
          <a:p>
            <a:pPr lvl="2" hangingPunct="0">
              <a:lnSpc>
                <a:spcPct val="100000"/>
              </a:lnSpc>
              <a:spcBef>
                <a:spcPts val="0"/>
              </a:spcBef>
            </a:pPr>
            <a:r>
              <a:rPr lang="en-US" sz="1800" dirty="0">
                <a:solidFill>
                  <a:schemeClr val="accent3">
                    <a:lumMod val="25000"/>
                  </a:schemeClr>
                </a:solidFill>
                <a:latin typeface="Abadi" panose="020B0604020104020204" pitchFamily="34" charset="0"/>
              </a:rPr>
              <a:t>Data Visualization</a:t>
            </a:r>
          </a:p>
          <a:p>
            <a:pPr lvl="1" hangingPunct="0">
              <a:lnSpc>
                <a:spcPct val="100000"/>
              </a:lnSpc>
              <a:spcBef>
                <a:spcPts val="0"/>
              </a:spcBef>
            </a:pPr>
            <a:r>
              <a:rPr lang="en-US" sz="1800" dirty="0">
                <a:solidFill>
                  <a:schemeClr val="accent3">
                    <a:lumMod val="25000"/>
                  </a:schemeClr>
                </a:solidFill>
                <a:latin typeface="Abadi" panose="020B0604020104020204" pitchFamily="34" charset="0"/>
              </a:rPr>
              <a:t>Interactive Visual Analytics (Folium)</a:t>
            </a:r>
          </a:p>
          <a:p>
            <a:pPr lvl="1" hangingPunct="0">
              <a:lnSpc>
                <a:spcPct val="100000"/>
              </a:lnSpc>
              <a:spcBef>
                <a:spcPts val="0"/>
              </a:spcBef>
            </a:pPr>
            <a:r>
              <a:rPr lang="en-US" sz="1800" dirty="0">
                <a:solidFill>
                  <a:schemeClr val="accent3">
                    <a:lumMod val="25000"/>
                  </a:schemeClr>
                </a:solidFill>
                <a:latin typeface="Abadi" panose="020B0604020104020204" pitchFamily="34" charset="0"/>
              </a:rPr>
              <a:t>Machine Learning </a:t>
            </a:r>
          </a:p>
          <a:p>
            <a:pPr lvl="2" hangingPunct="0">
              <a:lnSpc>
                <a:spcPct val="100000"/>
              </a:lnSpc>
              <a:spcBef>
                <a:spcPts val="0"/>
              </a:spcBef>
            </a:pPr>
            <a:endParaRPr lang="en-US" sz="1800" dirty="0">
              <a:solidFill>
                <a:schemeClr val="accent3">
                  <a:lumMod val="25000"/>
                </a:schemeClr>
              </a:solidFill>
              <a:latin typeface="Abadi" panose="020B0604020104020204" pitchFamily="34" charset="0"/>
            </a:endParaRPr>
          </a:p>
          <a:p>
            <a:pPr hangingPunct="0">
              <a:lnSpc>
                <a:spcPct val="100000"/>
              </a:lnSpc>
              <a:spcBef>
                <a:spcPts val="0"/>
              </a:spcBef>
            </a:pPr>
            <a:r>
              <a:rPr lang="en-US" sz="2400" b="1" dirty="0">
                <a:solidFill>
                  <a:schemeClr val="accent3">
                    <a:lumMod val="25000"/>
                  </a:schemeClr>
                </a:solidFill>
                <a:latin typeface="Abadi" panose="020B0604020104020204" pitchFamily="34" charset="0"/>
              </a:rPr>
              <a:t>Summary of all results</a:t>
            </a:r>
          </a:p>
          <a:p>
            <a:pPr lvl="1" hangingPunct="0">
              <a:lnSpc>
                <a:spcPct val="100000"/>
              </a:lnSpc>
              <a:spcBef>
                <a:spcPts val="0"/>
              </a:spcBef>
            </a:pPr>
            <a:r>
              <a:rPr lang="en-US" sz="1800" dirty="0">
                <a:solidFill>
                  <a:schemeClr val="accent3">
                    <a:lumMod val="25000"/>
                  </a:schemeClr>
                </a:solidFill>
                <a:latin typeface="Abadi" panose="020B0604020104020204" pitchFamily="34" charset="0"/>
              </a:rPr>
              <a:t>Exploratory Data Analysis</a:t>
            </a:r>
          </a:p>
          <a:p>
            <a:pPr lvl="1" hangingPunct="0">
              <a:lnSpc>
                <a:spcPct val="100000"/>
              </a:lnSpc>
              <a:spcBef>
                <a:spcPts val="0"/>
              </a:spcBef>
            </a:pPr>
            <a:r>
              <a:rPr lang="en-US" sz="1800" dirty="0">
                <a:solidFill>
                  <a:schemeClr val="accent3">
                    <a:lumMod val="25000"/>
                  </a:schemeClr>
                </a:solidFill>
                <a:latin typeface="Abadi" panose="020B0604020104020204" pitchFamily="34" charset="0"/>
              </a:rPr>
              <a:t>Interactive Analytics </a:t>
            </a:r>
          </a:p>
          <a:p>
            <a:pPr lvl="1" hangingPunct="0">
              <a:lnSpc>
                <a:spcPct val="100000"/>
              </a:lnSpc>
              <a:spcBef>
                <a:spcPts val="0"/>
              </a:spcBef>
            </a:pPr>
            <a:r>
              <a:rPr lang="en-US" sz="1800" dirty="0">
                <a:solidFill>
                  <a:schemeClr val="accent3">
                    <a:lumMod val="25000"/>
                  </a:schemeClr>
                </a:solidFill>
                <a:latin typeface="Abadi" panose="020B0604020104020204" pitchFamily="34" charset="0"/>
              </a:rPr>
              <a:t>Predictive Analytics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600200"/>
            <a:ext cx="10399485" cy="482701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4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accent3">
                    <a:lumMod val="25000"/>
                  </a:schemeClr>
                </a:solidFill>
                <a:latin typeface="Abadi" panose="020B0604020104020204" pitchFamily="34" charset="0"/>
              </a:rPr>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p>
          <a:p>
            <a:pPr>
              <a:spcBef>
                <a:spcPts val="1400"/>
              </a:spcBef>
            </a:pPr>
            <a:r>
              <a:rPr lang="en-US" sz="2600" dirty="0">
                <a:solidFill>
                  <a:schemeClr val="accent3">
                    <a:lumMod val="25000"/>
                  </a:schemeClr>
                </a:solidFill>
                <a:latin typeface="Abadi" panose="020B0604020104020204" pitchFamily="34" charset="0"/>
              </a:rPr>
              <a:t>Problems you want to find answers</a:t>
            </a:r>
          </a:p>
          <a:p>
            <a:pPr lvl="1">
              <a:spcBef>
                <a:spcPts val="1400"/>
              </a:spcBef>
            </a:pPr>
            <a:r>
              <a:rPr lang="en-US" sz="2200" dirty="0">
                <a:solidFill>
                  <a:schemeClr val="accent3">
                    <a:lumMod val="25000"/>
                  </a:schemeClr>
                </a:solidFill>
                <a:latin typeface="Abadi" panose="020B0604020104020204" pitchFamily="34" charset="0"/>
              </a:rPr>
              <a:t>What factors determine a successful landing?</a:t>
            </a:r>
          </a:p>
          <a:p>
            <a:pPr lvl="1">
              <a:spcBef>
                <a:spcPts val="1400"/>
              </a:spcBef>
            </a:pPr>
            <a:r>
              <a:rPr lang="en-US" sz="2200" dirty="0">
                <a:solidFill>
                  <a:schemeClr val="accent3">
                    <a:lumMod val="25000"/>
                  </a:schemeClr>
                </a:solidFill>
                <a:latin typeface="Abadi" panose="020B0604020104020204" pitchFamily="34" charset="0"/>
              </a:rPr>
              <a:t>What combination of factors best predict success?</a:t>
            </a:r>
          </a:p>
          <a:p>
            <a:pPr lvl="1">
              <a:spcBef>
                <a:spcPts val="1400"/>
              </a:spcBef>
            </a:pPr>
            <a:r>
              <a:rPr lang="en-US" sz="2200" dirty="0">
                <a:solidFill>
                  <a:schemeClr val="accent3">
                    <a:lumMod val="25000"/>
                  </a:schemeClr>
                </a:solidFill>
                <a:latin typeface="Abadi" panose="020B0604020104020204" pitchFamily="34" charset="0"/>
              </a:rPr>
              <a:t>What operating conditions ensure a successful landing?</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SpaceX API and web scraping Wikipedia</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98</TotalTime>
  <Words>1477</Words>
  <Application>Microsoft Macintosh PowerPoint</Application>
  <PresentationFormat>Widescreen</PresentationFormat>
  <Paragraphs>252</Paragraphs>
  <Slides>47</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Nicholson, Adam</cp:lastModifiedBy>
  <cp:revision>200</cp:revision>
  <dcterms:created xsi:type="dcterms:W3CDTF">2021-04-29T18:58:34Z</dcterms:created>
  <dcterms:modified xsi:type="dcterms:W3CDTF">2023-02-08T21:47:16Z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